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9"/>
  </p:notesMasterIdLst>
  <p:sldIdLst>
    <p:sldId id="302" r:id="rId2"/>
    <p:sldId id="303" r:id="rId3"/>
    <p:sldId id="304" r:id="rId4"/>
    <p:sldId id="305" r:id="rId5"/>
    <p:sldId id="306" r:id="rId6"/>
    <p:sldId id="307" r:id="rId7"/>
    <p:sldId id="47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44" y="9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1106F8-3C7A-4192-B96B-E09C86BB286B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1DC10-3FBF-4EF4-AE69-58073C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397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400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1"/>
            <a:ext cx="12192000" cy="513556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12192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90600"/>
            <a:ext cx="10363200" cy="2819400"/>
          </a:xfrm>
        </p:spPr>
        <p:txBody>
          <a:bodyPr tIns="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lnSpc>
                <a:spcPct val="90000"/>
              </a:lnSpc>
              <a:defRPr sz="6000" b="0">
                <a:solidFill>
                  <a:schemeClr val="tx1"/>
                </a:solidFill>
                <a:latin typeface="Franklin Gothic Demi" panose="020B0703020102020204" pitchFamily="34" charset="0"/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47619" y="6248401"/>
            <a:ext cx="2539581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203200" y="6048376"/>
            <a:ext cx="8026400" cy="733425"/>
          </a:xfrm>
        </p:spPr>
        <p:txBody>
          <a:bodyPr anchor="b"/>
          <a:lstStyle>
            <a:lvl1pPr marL="119062" indent="0">
              <a:buNone/>
              <a:defRPr lang="en-US" sz="1600" kern="120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Meeting Name — Month DD, YYYY</a:t>
            </a:r>
          </a:p>
        </p:txBody>
      </p:sp>
    </p:spTree>
    <p:extLst>
      <p:ext uri="{BB962C8B-B14F-4D97-AF65-F5344CB8AC3E}">
        <p14:creationId xmlns:p14="http://schemas.microsoft.com/office/powerpoint/2010/main" val="19947013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573617" y="690563"/>
            <a:ext cx="9448800" cy="609600"/>
          </a:xfrm>
          <a:prstGeom prst="rect">
            <a:avLst/>
          </a:prstGeom>
        </p:spPr>
        <p:txBody>
          <a:bodyPr rIns="45720" anchor="ctr"/>
          <a:lstStyle>
            <a:lvl1pPr>
              <a:defRPr sz="2400"/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10972801" y="6477000"/>
            <a:ext cx="977900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26A067F-84F0-4FCB-91BD-A4BAD644B6F1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600201"/>
            <a:ext cx="11176000" cy="46259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06400" y="152400"/>
            <a:ext cx="11382963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508000" y="533400"/>
            <a:ext cx="111760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896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0" y="0"/>
            <a:ext cx="12192000" cy="1905000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0" y="1860550"/>
            <a:ext cx="12192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0972801" y="6477000"/>
            <a:ext cx="977900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089E3F3-A662-46B0-A7D1-E104A41C228F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09600" y="2057401"/>
            <a:ext cx="11176000" cy="43211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01037" y="152400"/>
            <a:ext cx="11382963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406400" y="609600"/>
            <a:ext cx="11176000" cy="1219200"/>
          </a:xfrm>
        </p:spPr>
        <p:txBody>
          <a:bodyPr/>
          <a:lstStyle>
            <a:lvl1pPr>
              <a:lnSpc>
                <a:spcPts val="42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664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1"/>
            <a:ext cx="12192000" cy="260191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4"/>
            <a:ext cx="12192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118872"/>
            <a:ext cx="10972800" cy="1636776"/>
          </a:xfrm>
        </p:spPr>
        <p:txBody>
          <a:bodyPr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defRPr sz="4400" b="1" cap="none" baseline="0">
                <a:solidFill>
                  <a:schemeClr val="tx2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680" y="1828800"/>
            <a:ext cx="10985321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6F930-4FD0-44EA-B6E9-27C19B13C7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1510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/>
        </p:nvSpPr>
        <p:spPr>
          <a:xfrm>
            <a:off x="10972801" y="6477000"/>
            <a:ext cx="977900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C8E82DE-B153-45E1-940C-6CE8844F02AA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773936"/>
            <a:ext cx="5588000" cy="4623816"/>
          </a:xfrm>
        </p:spPr>
        <p:txBody>
          <a:bodyPr lIns="9144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486400" cy="46238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304800" y="152400"/>
            <a:ext cx="11176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1"/>
          <p:cNvSpPr>
            <a:spLocks noGrp="1"/>
          </p:cNvSpPr>
          <p:nvPr>
            <p:ph type="title"/>
          </p:nvPr>
        </p:nvSpPr>
        <p:spPr>
          <a:xfrm>
            <a:off x="406400" y="533400"/>
            <a:ext cx="109728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159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/>
        </p:nvSpPr>
        <p:spPr>
          <a:xfrm>
            <a:off x="10972801" y="6477000"/>
            <a:ext cx="977900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E95CEF2-63C7-41D1-AC3B-F11D0AEA6F1D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304800" y="152400"/>
            <a:ext cx="11176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406400" y="533400"/>
            <a:ext cx="109728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676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/>
        </p:nvSpPr>
        <p:spPr>
          <a:xfrm>
            <a:off x="10972801" y="6477000"/>
            <a:ext cx="977900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0A66E57-C0F8-4B8D-8854-D7A3DB0F0B4E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206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Hero Ima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800" y="6248400"/>
            <a:ext cx="7315200" cy="457200"/>
          </a:xfrm>
        </p:spPr>
        <p:txBody>
          <a:bodyPr lIns="118872" tIns="0" rIns="45720" bIns="0" anchor="b"/>
          <a:lstStyle>
            <a:lvl1pPr marL="0" indent="0" algn="l">
              <a:buNone/>
              <a:defRPr sz="1600" b="0" baseline="0">
                <a:solidFill>
                  <a:schemeClr val="bg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dirty="0"/>
              <a:t>Meeting Name — Month DD, YYYY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-91440"/>
            <a:ext cx="12192000" cy="6144768"/>
          </a:xfrm>
          <a:solidFill>
            <a:schemeClr val="bg2"/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7" name="Rectangle 6"/>
          <p:cNvSpPr/>
          <p:nvPr userDrawn="1"/>
        </p:nvSpPr>
        <p:spPr bwMode="invGray">
          <a:xfrm>
            <a:off x="0" y="6049962"/>
            <a:ext cx="12192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8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47619" y="6248401"/>
            <a:ext cx="2539581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098516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/>
        </p:nvSpPr>
        <p:spPr>
          <a:xfrm>
            <a:off x="573616" y="690562"/>
            <a:ext cx="9448800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b="0" i="0" u="none" strike="noStrike" cap="none" baseline="0" dirty="0">
              <a:solidFill>
                <a:schemeClr val="lt1"/>
              </a:solidFill>
              <a:latin typeface="Cantarell"/>
              <a:ea typeface="Cantarell"/>
              <a:cs typeface="Cantarell"/>
              <a:sym typeface="Cantarell"/>
            </a:endParaRPr>
          </a:p>
        </p:txBody>
      </p:sp>
      <p:sp>
        <p:nvSpPr>
          <p:cNvPr id="46" name="Shape 46"/>
          <p:cNvSpPr txBox="1"/>
          <p:nvPr/>
        </p:nvSpPr>
        <p:spPr>
          <a:xfrm>
            <a:off x="10972801" y="6477001"/>
            <a:ext cx="977900" cy="2746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414141"/>
                </a:solidFill>
                <a:latin typeface="Cantarell"/>
                <a:ea typeface="Cantarell"/>
                <a:cs typeface="Cantarell"/>
                <a:sym typeface="Cantarell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‹#›</a:t>
            </a:fld>
            <a:endParaRPr lang="en-US" sz="1200" b="0" i="0" u="none" strike="noStrike" cap="none" baseline="0" dirty="0">
              <a:solidFill>
                <a:srgbClr val="414141"/>
              </a:solidFill>
              <a:latin typeface="Cantarell"/>
              <a:ea typeface="Cantarell"/>
              <a:cs typeface="Cantarell"/>
              <a:sym typeface="Cantarell"/>
            </a:endParaRPr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6259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1200"/>
              </a:spcBef>
              <a:defRPr sz="2400"/>
            </a:lvl1pPr>
            <a:lvl2pPr rtl="0">
              <a:spcBef>
                <a:spcPts val="48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2000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4pPr>
            <a:lvl5pPr rtl="0">
              <a:spcBef>
                <a:spcPts val="0"/>
              </a:spcBef>
              <a:defRPr sz="2000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5pPr>
            <a:lvl6pPr rtl="0">
              <a:spcBef>
                <a:spcPts val="0"/>
              </a:spcBef>
              <a:defRPr sz="2000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6pPr>
            <a:lvl7pPr rtl="0">
              <a:spcBef>
                <a:spcPts val="0"/>
              </a:spcBef>
              <a:defRPr sz="1800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7pPr>
            <a:lvl8pPr rtl="0">
              <a:spcBef>
                <a:spcPts val="0"/>
              </a:spcBef>
              <a:defRPr sz="1800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8pPr>
            <a:lvl9pPr rtl="0">
              <a:spcBef>
                <a:spcPts val="0"/>
              </a:spcBef>
              <a:defRPr sz="1800" baseline="0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2"/>
          </p:nvPr>
        </p:nvSpPr>
        <p:spPr>
          <a:xfrm>
            <a:off x="508001" y="152400"/>
            <a:ext cx="11175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buClr>
                <a:srgbClr val="AFBAD6"/>
              </a:buClr>
              <a:buFont typeface="Cantarell"/>
              <a:buNone/>
              <a:defRPr sz="2400" b="1">
                <a:solidFill>
                  <a:srgbClr val="AFBAD6"/>
                </a:solidFill>
                <a:latin typeface="Cantarell"/>
                <a:ea typeface="Cantarell"/>
                <a:cs typeface="Cantarell"/>
                <a:sym typeface="Cantarell"/>
              </a:defRPr>
            </a:lvl1pPr>
            <a:lvl2pPr rtl="0">
              <a:spcBef>
                <a:spcPts val="0"/>
              </a:spcBef>
              <a:defRPr sz="2800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2pPr>
            <a:lvl3pPr rtl="0">
              <a:spcBef>
                <a:spcPts val="0"/>
              </a:spcBef>
              <a:defRPr sz="2400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3pPr>
            <a:lvl4pPr rtl="0">
              <a:spcBef>
                <a:spcPts val="0"/>
              </a:spcBef>
              <a:defRPr sz="2000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4pPr>
            <a:lvl5pPr rtl="0">
              <a:spcBef>
                <a:spcPts val="0"/>
              </a:spcBef>
              <a:defRPr sz="2000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5pPr>
            <a:lvl6pPr rtl="0">
              <a:spcBef>
                <a:spcPts val="0"/>
              </a:spcBef>
              <a:defRPr sz="2000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6pPr>
            <a:lvl7pPr rtl="0">
              <a:spcBef>
                <a:spcPts val="0"/>
              </a:spcBef>
              <a:defRPr sz="1800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7pPr>
            <a:lvl8pPr rtl="0">
              <a:spcBef>
                <a:spcPts val="0"/>
              </a:spcBef>
              <a:defRPr sz="1800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8pPr>
            <a:lvl9pPr rtl="0">
              <a:spcBef>
                <a:spcPts val="0"/>
              </a:spcBef>
              <a:defRPr sz="1800" baseline="0">
                <a:solidFill>
                  <a:schemeClr val="dk1"/>
                </a:solidFill>
                <a:latin typeface="Cantarell"/>
                <a:ea typeface="Cantarell"/>
                <a:cs typeface="Cantarell"/>
                <a:sym typeface="Cantarell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609600" y="533401"/>
            <a:ext cx="10972800" cy="83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 sz="4000"/>
            </a:lvl1pPr>
            <a:lvl2pPr rtl="0">
              <a:spcBef>
                <a:spcPts val="0"/>
              </a:spcBef>
              <a:defRPr sz="4500">
                <a:solidFill>
                  <a:schemeClr val="lt1"/>
                </a:solidFill>
                <a:latin typeface="Cantarell"/>
                <a:ea typeface="Cantarell"/>
                <a:cs typeface="Cantarell"/>
                <a:sym typeface="Cantarell"/>
              </a:defRPr>
            </a:lvl2pPr>
            <a:lvl3pPr rtl="0">
              <a:spcBef>
                <a:spcPts val="0"/>
              </a:spcBef>
              <a:defRPr sz="4500">
                <a:solidFill>
                  <a:schemeClr val="lt1"/>
                </a:solidFill>
                <a:latin typeface="Cantarell"/>
                <a:ea typeface="Cantarell"/>
                <a:cs typeface="Cantarell"/>
                <a:sym typeface="Cantarell"/>
              </a:defRPr>
            </a:lvl3pPr>
            <a:lvl4pPr rtl="0">
              <a:spcBef>
                <a:spcPts val="0"/>
              </a:spcBef>
              <a:defRPr sz="4500">
                <a:solidFill>
                  <a:schemeClr val="lt1"/>
                </a:solidFill>
                <a:latin typeface="Cantarell"/>
                <a:ea typeface="Cantarell"/>
                <a:cs typeface="Cantarell"/>
                <a:sym typeface="Cantarell"/>
              </a:defRPr>
            </a:lvl4pPr>
            <a:lvl5pPr rtl="0">
              <a:spcBef>
                <a:spcPts val="0"/>
              </a:spcBef>
              <a:defRPr sz="4500">
                <a:solidFill>
                  <a:schemeClr val="lt1"/>
                </a:solidFill>
                <a:latin typeface="Cantarell"/>
                <a:ea typeface="Cantarell"/>
                <a:cs typeface="Cantarell"/>
                <a:sym typeface="Cantarell"/>
              </a:defRPr>
            </a:lvl5pPr>
            <a:lvl6pPr rtl="0">
              <a:spcBef>
                <a:spcPts val="0"/>
              </a:spcBef>
              <a:defRPr sz="4500">
                <a:solidFill>
                  <a:schemeClr val="lt1"/>
                </a:solidFill>
                <a:latin typeface="Cantarell"/>
                <a:ea typeface="Cantarell"/>
                <a:cs typeface="Cantarell"/>
                <a:sym typeface="Cantarell"/>
              </a:defRPr>
            </a:lvl6pPr>
            <a:lvl7pPr rtl="0">
              <a:spcBef>
                <a:spcPts val="0"/>
              </a:spcBef>
              <a:defRPr sz="4500">
                <a:solidFill>
                  <a:schemeClr val="lt1"/>
                </a:solidFill>
                <a:latin typeface="Cantarell"/>
                <a:ea typeface="Cantarell"/>
                <a:cs typeface="Cantarell"/>
                <a:sym typeface="Cantarell"/>
              </a:defRPr>
            </a:lvl7pPr>
            <a:lvl8pPr rtl="0">
              <a:spcBef>
                <a:spcPts val="0"/>
              </a:spcBef>
              <a:defRPr sz="4500">
                <a:solidFill>
                  <a:schemeClr val="lt1"/>
                </a:solidFill>
                <a:latin typeface="Cantarell"/>
                <a:ea typeface="Cantarell"/>
                <a:cs typeface="Cantarell"/>
                <a:sym typeface="Cantarell"/>
              </a:defRPr>
            </a:lvl8pPr>
            <a:lvl9pPr rtl="0">
              <a:spcBef>
                <a:spcPts val="0"/>
              </a:spcBef>
              <a:defRPr sz="4500">
                <a:solidFill>
                  <a:schemeClr val="lt1"/>
                </a:solidFill>
                <a:latin typeface="Cantarell"/>
                <a:ea typeface="Cantarell"/>
                <a:cs typeface="Cantarell"/>
                <a:sym typeface="Cantarell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609601" y="6477001"/>
            <a:ext cx="2844799" cy="2746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1200" b="0" i="0" u="none" strike="noStrike" cap="none" baseline="0">
                <a:solidFill>
                  <a:srgbClr val="414141"/>
                </a:solidFill>
                <a:latin typeface="Cantarell"/>
                <a:ea typeface="Cantarell"/>
                <a:cs typeface="Cantarell"/>
                <a:sym typeface="Cantarell"/>
              </a:defRPr>
            </a:lvl1pPr>
            <a:lvl2pPr marL="457200" marR="0" indent="0" algn="l" rtl="0"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520018" y="6477001"/>
            <a:ext cx="7344833" cy="2746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1200" b="0" i="0" u="none" strike="noStrike" cap="none" baseline="0">
                <a:solidFill>
                  <a:srgbClr val="414141"/>
                </a:solidFill>
                <a:latin typeface="Cantarell"/>
                <a:ea typeface="Cantarell"/>
                <a:cs typeface="Cantarell"/>
                <a:sym typeface="Cantarell"/>
              </a:defRPr>
            </a:lvl1pPr>
            <a:lvl2pPr marL="457200" marR="0" indent="0" algn="l" rtl="0"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64945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12192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1"/>
            <a:ext cx="12192000" cy="1433513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06400" y="152400"/>
            <a:ext cx="111760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06400" y="1774825"/>
            <a:ext cx="111760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7000"/>
            <a:ext cx="28448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018" y="6477000"/>
            <a:ext cx="7344833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8934" y="6477000"/>
            <a:ext cx="977900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DB98637-2E44-408C-92DF-FBFBA33F18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366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5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9pPr>
      <a:extLst/>
    </p:titleStyle>
    <p:bodyStyle>
      <a:lvl1pPr marL="438150" indent="-319088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1" fontAlgn="base" hangingPunct="1">
        <a:spcBef>
          <a:spcPct val="20000"/>
        </a:spcBef>
        <a:spcAft>
          <a:spcPct val="0"/>
        </a:spcAft>
        <a:buClr>
          <a:srgbClr val="C32D2E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1" fontAlgn="base" hangingPunct="1">
        <a:spcBef>
          <a:spcPct val="20000"/>
        </a:spcBef>
        <a:spcAft>
          <a:spcPct val="0"/>
        </a:spcAft>
        <a:buClr>
          <a:srgbClr val="84AA33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1" fontAlgn="base" hangingPunct="1">
        <a:spcBef>
          <a:spcPct val="20000"/>
        </a:spcBef>
        <a:spcAft>
          <a:spcPct val="0"/>
        </a:spcAft>
        <a:buClr>
          <a:srgbClr val="964305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09800" y="990600"/>
            <a:ext cx="7772400" cy="2743200"/>
          </a:xfrm>
        </p:spPr>
        <p:txBody>
          <a:bodyPr>
            <a:normAutofit/>
          </a:bodyPr>
          <a:lstStyle/>
          <a:p>
            <a:r>
              <a:rPr lang="en-US" sz="3200" dirty="0"/>
              <a:t>Public Higher Education Trustee Training: Statutory Requirements and Professional Development Offerings</a:t>
            </a:r>
            <a:br>
              <a:rPr lang="en-US" sz="36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endParaRPr lang="en-US" sz="3600" b="1" i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DHE Trustee Convening – October 27, 2020</a:t>
            </a:r>
          </a:p>
        </p:txBody>
      </p:sp>
    </p:spTree>
    <p:extLst>
      <p:ext uri="{BB962C8B-B14F-4D97-AF65-F5344CB8AC3E}">
        <p14:creationId xmlns:p14="http://schemas.microsoft.com/office/powerpoint/2010/main" val="833168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33D1E63-94E8-4BBD-9839-A83959835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993" y="1947636"/>
            <a:ext cx="9668013" cy="296272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4000" dirty="0"/>
              <a:t>Legislative Requirements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4000" dirty="0"/>
              <a:t>Timeline for Completion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4000" dirty="0"/>
              <a:t>Professional Development Calendar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4000" dirty="0"/>
              <a:t>Learning Platform and Online Resources</a:t>
            </a:r>
          </a:p>
          <a:p>
            <a:endParaRPr lang="en-US" sz="3000" dirty="0"/>
          </a:p>
          <a:p>
            <a:pPr marL="457200" lvl="1" indent="0">
              <a:buNone/>
            </a:pPr>
            <a:endParaRPr lang="en-US" sz="26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0D8E81E-08A8-49C3-BC2B-1FF6AB0C7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458" y="254000"/>
            <a:ext cx="11176000" cy="838200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1579519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33D1E63-94E8-4BBD-9839-A83959835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31522"/>
            <a:ext cx="11480800" cy="4656364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The BHE shall establish and implement a comprehensive training program for all members MA public higher education boards of trustees.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The training program shall include (</a:t>
            </a:r>
            <a:r>
              <a:rPr lang="en-US" sz="2400" u="sng" dirty="0"/>
              <a:t>but not be limited to</a:t>
            </a:r>
            <a:r>
              <a:rPr lang="en-US" sz="2400" dirty="0"/>
              <a:t>):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Open meeting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Public records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Conflict of interest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State procurement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State finance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Fraud prevention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Fiduciary responsibilities</a:t>
            </a:r>
            <a:endParaRPr lang="en-US" sz="3000" dirty="0"/>
          </a:p>
          <a:p>
            <a:pPr marL="457200" lvl="1" indent="0">
              <a:buNone/>
            </a:pPr>
            <a:endParaRPr lang="en-US" sz="26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0D8E81E-08A8-49C3-BC2B-1FF6AB0C7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458" y="254000"/>
            <a:ext cx="11176000" cy="838200"/>
          </a:xfrm>
        </p:spPr>
        <p:txBody>
          <a:bodyPr/>
          <a:lstStyle/>
          <a:p>
            <a:r>
              <a:rPr lang="en-US" dirty="0"/>
              <a:t>Legislative Requirements </a:t>
            </a:r>
            <a:r>
              <a:rPr lang="en-US" sz="2400" dirty="0"/>
              <a:t>(Chapter 113 of the Acts of 2019)</a:t>
            </a:r>
          </a:p>
        </p:txBody>
      </p:sp>
    </p:spTree>
    <p:extLst>
      <p:ext uri="{BB962C8B-B14F-4D97-AF65-F5344CB8AC3E}">
        <p14:creationId xmlns:p14="http://schemas.microsoft.com/office/powerpoint/2010/main" val="2824006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33D1E63-94E8-4BBD-9839-A83959835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31522"/>
            <a:ext cx="11480800" cy="4656364"/>
          </a:xfrm>
        </p:spPr>
        <p:txBody>
          <a:bodyPr/>
          <a:lstStyle/>
          <a:p>
            <a:pPr marL="457200" lvl="1" indent="0">
              <a:buNone/>
            </a:pPr>
            <a:r>
              <a:rPr lang="en-US" sz="3200" dirty="0"/>
              <a:t>Schedule Established by BHE: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/>
              <a:t>All </a:t>
            </a:r>
            <a:r>
              <a:rPr lang="en-US" sz="2600" u="sng" dirty="0"/>
              <a:t>sitting trustees </a:t>
            </a:r>
            <a:r>
              <a:rPr lang="en-US" sz="2600" dirty="0"/>
              <a:t>(appointed prior to 10/20/2020) must complete training program by </a:t>
            </a:r>
            <a:r>
              <a:rPr lang="en-US" sz="2600" u="sng" dirty="0"/>
              <a:t>November 1, 2021</a:t>
            </a:r>
            <a:r>
              <a:rPr lang="en-US" sz="2600" dirty="0"/>
              <a:t>.*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u="sng" dirty="0"/>
              <a:t>New trustees </a:t>
            </a:r>
            <a:r>
              <a:rPr lang="en-US" sz="2600" dirty="0"/>
              <a:t>(appointed after 10/20/2020) must complete training program </a:t>
            </a:r>
            <a:r>
              <a:rPr lang="en-US" sz="2600" u="sng" dirty="0"/>
              <a:t>within 6 months </a:t>
            </a:r>
            <a:r>
              <a:rPr lang="en-US" sz="2600" dirty="0"/>
              <a:t>of their appointment.*</a:t>
            </a:r>
          </a:p>
          <a:p>
            <a:pPr marL="457200" lvl="1" indent="0">
              <a:buNone/>
            </a:pPr>
            <a:endParaRPr lang="en-US" sz="2600" dirty="0"/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r>
              <a:rPr lang="en-US" sz="3200" dirty="0"/>
              <a:t>All trustees must complete the training program </a:t>
            </a:r>
            <a:r>
              <a:rPr lang="en-US" sz="3200" u="sng" dirty="0"/>
              <a:t>once every 4 years </a:t>
            </a:r>
            <a:r>
              <a:rPr lang="en-US" sz="3200" dirty="0"/>
              <a:t>(per Chapter 113).</a:t>
            </a:r>
          </a:p>
          <a:p>
            <a:pPr marL="457200" lvl="1" indent="0">
              <a:buNone/>
            </a:pPr>
            <a:endParaRPr lang="en-US" sz="2600" dirty="0"/>
          </a:p>
          <a:p>
            <a:pPr marL="457200" lvl="1" indent="0">
              <a:buNone/>
            </a:pPr>
            <a:r>
              <a:rPr lang="en-US" sz="2000" dirty="0"/>
              <a:t>		</a:t>
            </a:r>
            <a:endParaRPr lang="en-US" sz="26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0D8E81E-08A8-49C3-BC2B-1FF6AB0C7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458" y="254000"/>
            <a:ext cx="11176000" cy="838200"/>
          </a:xfrm>
        </p:spPr>
        <p:txBody>
          <a:bodyPr/>
          <a:lstStyle/>
          <a:p>
            <a:r>
              <a:rPr lang="en-US" dirty="0"/>
              <a:t>Timeline for Completion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F392CC-0954-4929-B329-30D894E4E6F9}"/>
              </a:ext>
            </a:extLst>
          </p:cNvPr>
          <p:cNvSpPr txBox="1"/>
          <p:nvPr/>
        </p:nvSpPr>
        <p:spPr>
          <a:xfrm>
            <a:off x="3502111" y="4256190"/>
            <a:ext cx="8133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 *Commissioner will establish “exigent circumstances” process for exemptions.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092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0D8E81E-08A8-49C3-BC2B-1FF6AB0C7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458" y="254000"/>
            <a:ext cx="11176000" cy="838200"/>
          </a:xfrm>
        </p:spPr>
        <p:txBody>
          <a:bodyPr/>
          <a:lstStyle/>
          <a:p>
            <a:r>
              <a:rPr lang="en-US" dirty="0"/>
              <a:t>Professional Development Calendar</a:t>
            </a: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89BAB5-066B-4798-B958-1E58107E462D}"/>
              </a:ext>
            </a:extLst>
          </p:cNvPr>
          <p:cNvSpPr txBox="1"/>
          <p:nvPr/>
        </p:nvSpPr>
        <p:spPr>
          <a:xfrm>
            <a:off x="1088315" y="5952332"/>
            <a:ext cx="10015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All trainings to take place at </a:t>
            </a:r>
            <a:r>
              <a:rPr lang="en-US" sz="2000" u="sng" dirty="0"/>
              <a:t>11am</a:t>
            </a:r>
            <a:r>
              <a:rPr lang="en-US" sz="2000" dirty="0"/>
              <a:t> online.  Each session will be no longer than one hour. 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6142818-A5CC-45FF-BC9D-F501C1BC12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5202700"/>
              </p:ext>
            </p:extLst>
          </p:nvPr>
        </p:nvGraphicFramePr>
        <p:xfrm>
          <a:off x="1435100" y="1781091"/>
          <a:ext cx="9321800" cy="3750929"/>
        </p:xfrm>
        <a:graphic>
          <a:graphicData uri="http://schemas.openxmlformats.org/drawingml/2006/table">
            <a:tbl>
              <a:tblPr/>
              <a:tblGrid>
                <a:gridCol w="2160703">
                  <a:extLst>
                    <a:ext uri="{9D8B030D-6E8A-4147-A177-3AD203B41FA5}">
                      <a16:colId xmlns:a16="http://schemas.microsoft.com/office/drawing/2014/main" val="1530358193"/>
                    </a:ext>
                  </a:extLst>
                </a:gridCol>
                <a:gridCol w="2284444">
                  <a:extLst>
                    <a:ext uri="{9D8B030D-6E8A-4147-A177-3AD203B41FA5}">
                      <a16:colId xmlns:a16="http://schemas.microsoft.com/office/drawing/2014/main" val="1365186668"/>
                    </a:ext>
                  </a:extLst>
                </a:gridCol>
                <a:gridCol w="2449431">
                  <a:extLst>
                    <a:ext uri="{9D8B030D-6E8A-4147-A177-3AD203B41FA5}">
                      <a16:colId xmlns:a16="http://schemas.microsoft.com/office/drawing/2014/main" val="2913625567"/>
                    </a:ext>
                  </a:extLst>
                </a:gridCol>
                <a:gridCol w="2427222">
                  <a:extLst>
                    <a:ext uri="{9D8B030D-6E8A-4147-A177-3AD203B41FA5}">
                      <a16:colId xmlns:a16="http://schemas.microsoft.com/office/drawing/2014/main" val="3343648887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Cycle 1 (Nov-Jan)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Cycle 2 (Jan-Mar)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Cycle 3 (Mar-May)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32952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Fraud Prevention (Inspector General)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Thursday, November 12, 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Tuesday, January 14, 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Thursday, March 11, 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1671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Open Meeting (Attorney General)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Tuesday, November 17, 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Tuesday, February 2, 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Tuesday, April 27, 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2029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State Finance (Comptroller)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Wednesday, November 18, 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Wednesday, January 27, 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Wednesday, March 24, 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92991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Conflict of Interest (Ethics Commission)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Thursday, November 19, 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Wednesday, January 15, 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Friday, March 12, 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25495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Public Records (Secretary of State)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Thursday, December 3, 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Thursday, February 4, 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Tuesday, March 9, 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7245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Procurement (Inspector General, et al)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Wednesday, December 9, 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Thursday, February 25, 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Tuesday, April 6, 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753747"/>
                  </a:ext>
                </a:extLst>
              </a:tr>
              <a:tr h="5029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Fiduciary Responsibility (Attorney General)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Wednesday, January 20, 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Wednesday, March 17, 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Wednesday, May 19, 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434059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Governance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Recorded - Available On-Demand via Blackboard Platform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9674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1176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0D8E81E-08A8-49C3-BC2B-1FF6AB0C7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458" y="254000"/>
            <a:ext cx="11176000" cy="838200"/>
          </a:xfrm>
        </p:spPr>
        <p:txBody>
          <a:bodyPr/>
          <a:lstStyle/>
          <a:p>
            <a:r>
              <a:rPr lang="en-US" dirty="0"/>
              <a:t>Learning Platform and Online Resources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6F1F4-FCCD-4971-9C32-018B8AB94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6505" y="2059405"/>
            <a:ext cx="6218989" cy="3924299"/>
          </a:xfrm>
        </p:spPr>
        <p:txBody>
          <a:bodyPr/>
          <a:lstStyle/>
          <a:p>
            <a:pPr marL="119062" indent="0">
              <a:buNone/>
            </a:pPr>
            <a:r>
              <a:rPr lang="en-US" dirty="0"/>
              <a:t>Blackboard Site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https://dhe.umassonline.net/</a:t>
            </a:r>
          </a:p>
          <a:p>
            <a:pPr marL="119062" indent="0">
              <a:buNone/>
            </a:pPr>
            <a:endParaRPr lang="en-US" dirty="0"/>
          </a:p>
          <a:p>
            <a:pPr marL="119062" indent="0">
              <a:buNone/>
            </a:pPr>
            <a:r>
              <a:rPr lang="en-US" dirty="0"/>
              <a:t>Trustee Resources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https://www.mass.edu/trustees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TrusteeTraining@dhe.mass.edu </a:t>
            </a:r>
            <a:endParaRPr lang="en-US" dirty="0"/>
          </a:p>
          <a:p>
            <a:pPr marL="11906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522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E2672-E532-4912-B5F9-EE39CCCAA1A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/>
              <a:t>Questions?</a:t>
            </a:r>
          </a:p>
        </p:txBody>
      </p:sp>
      <p:sp>
        <p:nvSpPr>
          <p:cNvPr id="22531" name="Text Placeholder 2">
            <a:extLst>
              <a:ext uri="{FF2B5EF4-FFF2-40B4-BE49-F238E27FC236}">
                <a16:creationId xmlns:a16="http://schemas.microsoft.com/office/drawing/2014/main" id="{E7F68B1A-5E2A-4F6C-B978-724B42F70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65364" y="1828800"/>
            <a:ext cx="7335837" cy="381000"/>
          </a:xfrm>
        </p:spPr>
        <p:txBody>
          <a:bodyPr/>
          <a:lstStyle/>
          <a:p>
            <a:endParaRPr lang="en-US" altLang="en-US" i="1" dirty="0"/>
          </a:p>
        </p:txBody>
      </p:sp>
    </p:spTree>
    <p:extLst>
      <p:ext uri="{BB962C8B-B14F-4D97-AF65-F5344CB8AC3E}">
        <p14:creationId xmlns:p14="http://schemas.microsoft.com/office/powerpoint/2010/main" val="27585603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HE PowerPoint">
  <a:themeElements>
    <a:clrScheme name="Custom 2">
      <a:dk1>
        <a:sysClr val="windowText" lastClr="000000"/>
      </a:dk1>
      <a:lt1>
        <a:sysClr val="window" lastClr="FFFFFF"/>
      </a:lt1>
      <a:dk2>
        <a:srgbClr val="001F5B"/>
      </a:dk2>
      <a:lt2>
        <a:srgbClr val="EAECEE"/>
      </a:lt2>
      <a:accent1>
        <a:srgbClr val="CF0A2C"/>
      </a:accent1>
      <a:accent2>
        <a:srgbClr val="F37121"/>
      </a:accent2>
      <a:accent3>
        <a:srgbClr val="FFC627"/>
      </a:accent3>
      <a:accent4>
        <a:srgbClr val="00AF41"/>
      </a:accent4>
      <a:accent5>
        <a:srgbClr val="009BDE"/>
      </a:accent5>
      <a:accent6>
        <a:srgbClr val="8D734A"/>
      </a:accent6>
      <a:hlink>
        <a:srgbClr val="7030A0"/>
      </a:hlink>
      <a:folHlink>
        <a:srgbClr val="99A4AD"/>
      </a:folHlink>
    </a:clrScheme>
    <a:fontScheme name="DHE">
      <a:majorFont>
        <a:latin typeface="Segoe UI Bold"/>
        <a:ea typeface=""/>
        <a:cs typeface=""/>
      </a:majorFont>
      <a:minorFont>
        <a:latin typeface="Segoe UI"/>
        <a:ea typeface=""/>
        <a:cs typeface="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HE PowerPoint 2017.potx" id="{E07B9D51-7A1B-445F-BE90-03D726D2647E}" vid="{A3B9CE9F-B01A-4D15-BC8D-DAC2DD4491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1796</TotalTime>
  <Words>423</Words>
  <Application>Microsoft Office PowerPoint</Application>
  <PresentationFormat>Widescreen</PresentationFormat>
  <Paragraphs>72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Arial</vt:lpstr>
      <vt:lpstr>Calibri</vt:lpstr>
      <vt:lpstr>Cantarell</vt:lpstr>
      <vt:lpstr>Corbel</vt:lpstr>
      <vt:lpstr>Courier New</vt:lpstr>
      <vt:lpstr>Franklin Gothic Demi</vt:lpstr>
      <vt:lpstr>Segoe UI</vt:lpstr>
      <vt:lpstr>Segoe UI Bold</vt:lpstr>
      <vt:lpstr>Wingdings</vt:lpstr>
      <vt:lpstr>Wingdings 2</vt:lpstr>
      <vt:lpstr>Wingdings 3</vt:lpstr>
      <vt:lpstr>DHE PowerPoint</vt:lpstr>
      <vt:lpstr>Public Higher Education Trustee Training: Statutory Requirements and Professional Development Offerings </vt:lpstr>
      <vt:lpstr>Overview</vt:lpstr>
      <vt:lpstr>Legislative Requirements (Chapter 113 of the Acts of 2019)</vt:lpstr>
      <vt:lpstr>Timeline for Completion</vt:lpstr>
      <vt:lpstr>Professional Development Calendar</vt:lpstr>
      <vt:lpstr>Learning Platform and Online Resources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Higher Education Trustee Training: Statutory Requirements and Professional Development Opportunities </dc:title>
  <dc:creator>Noyes, Matt (DHE)</dc:creator>
  <cp:lastModifiedBy>Noyes, Matt (DHE)</cp:lastModifiedBy>
  <cp:revision>16</cp:revision>
  <dcterms:created xsi:type="dcterms:W3CDTF">2020-10-19T18:58:27Z</dcterms:created>
  <dcterms:modified xsi:type="dcterms:W3CDTF">2020-10-23T22:29:18Z</dcterms:modified>
</cp:coreProperties>
</file>